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1" r:id="rId9"/>
    <p:sldId id="272" r:id="rId10"/>
    <p:sldId id="263" r:id="rId11"/>
    <p:sldId id="264" r:id="rId12"/>
    <p:sldId id="265" r:id="rId13"/>
    <p:sldId id="274" r:id="rId14"/>
    <p:sldId id="273" r:id="rId15"/>
    <p:sldId id="268" r:id="rId16"/>
    <p:sldId id="269" r:id="rId17"/>
    <p:sldId id="270" r:id="rId18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  <a:srgbClr val="E6E6E6"/>
    <a:srgbClr val="337AB7"/>
    <a:srgbClr val="639DCF"/>
    <a:srgbClr val="ADD8E6"/>
    <a:srgbClr val="080808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 autoAdjust="0"/>
    <p:restoredTop sz="94660"/>
  </p:normalViewPr>
  <p:slideViewPr>
    <p:cSldViewPr snapToGrid="0">
      <p:cViewPr varScale="1">
        <p:scale>
          <a:sx n="69" d="100"/>
          <a:sy n="69" d="100"/>
        </p:scale>
        <p:origin x="15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50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68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467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68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63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602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55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8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36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72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099C6-343F-4C5D-8610-281CD734D4AF}" type="datetimeFigureOut">
              <a:rPr lang="es-ES" smtClean="0"/>
              <a:t>03/06/2017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8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alidator.w3.org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https://phpcodechecker.com/" TargetMode="Externa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awdis.net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istea.ichthus.e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g3galeon.com/wp-content/uploads/2015/12/Madrid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r="38868" b="3108"/>
          <a:stretch/>
        </p:blipFill>
        <p:spPr bwMode="auto">
          <a:xfrm>
            <a:off x="0" y="0"/>
            <a:ext cx="7559675" cy="1069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/>
          <p:cNvGrpSpPr/>
          <p:nvPr/>
        </p:nvGrpSpPr>
        <p:grpSpPr>
          <a:xfrm>
            <a:off x="1440144" y="-379825"/>
            <a:ext cx="4572000" cy="2912010"/>
            <a:chOff x="1519311" y="-365758"/>
            <a:chExt cx="4572000" cy="2912010"/>
          </a:xfrm>
        </p:grpSpPr>
        <p:sp>
          <p:nvSpPr>
            <p:cNvPr id="9" name="Rectángulo: esquinas redondeadas 8"/>
            <p:cNvSpPr/>
            <p:nvPr/>
          </p:nvSpPr>
          <p:spPr>
            <a:xfrm>
              <a:off x="1519311" y="-365758"/>
              <a:ext cx="4572000" cy="2912010"/>
            </a:xfrm>
            <a:prstGeom prst="roundRect">
              <a:avLst>
                <a:gd name="adj" fmla="val 6523"/>
              </a:avLst>
            </a:prstGeom>
            <a:solidFill>
              <a:srgbClr val="337AB7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825" y="112541"/>
              <a:ext cx="3514024" cy="19007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ángulo: esquinas redondeadas 17"/>
          <p:cNvSpPr/>
          <p:nvPr/>
        </p:nvSpPr>
        <p:spPr>
          <a:xfrm>
            <a:off x="5209088" y="8558092"/>
            <a:ext cx="2197461" cy="1954739"/>
          </a:xfrm>
          <a:prstGeom prst="roundRect">
            <a:avLst>
              <a:gd name="adj" fmla="val 13720"/>
            </a:avLst>
          </a:prstGeom>
          <a:solidFill>
            <a:srgbClr val="337AB7"/>
          </a:solidFill>
          <a:ln w="38100">
            <a:solidFill>
              <a:srgbClr val="ADD8E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5209088" y="8642049"/>
            <a:ext cx="219746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Jorge Díez</a:t>
            </a:r>
          </a:p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Gema </a:t>
            </a:r>
            <a:r>
              <a:rPr lang="es-ES" sz="2100" dirty="0" err="1">
                <a:solidFill>
                  <a:schemeClr val="bg1"/>
                </a:solidFill>
                <a:latin typeface="Forte" panose="03060902040502070203" pitchFamily="66" charset="0"/>
              </a:rPr>
              <a:t>Eugercios</a:t>
            </a:r>
            <a:endParaRPr lang="es-ES" sz="2100" dirty="0">
              <a:solidFill>
                <a:schemeClr val="bg1"/>
              </a:solidFill>
              <a:latin typeface="Forte" panose="03060902040502070203" pitchFamily="66" charset="0"/>
            </a:endParaRPr>
          </a:p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Paloma Gutiérrez</a:t>
            </a:r>
          </a:p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David Hervás</a:t>
            </a:r>
          </a:p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Andrea Martín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0" y="2073952"/>
            <a:ext cx="75262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MEMOR</a:t>
            </a:r>
            <a:r>
              <a:rPr lang="es-ES" sz="5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i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A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 DEL PROYECTO</a:t>
            </a:r>
          </a:p>
        </p:txBody>
      </p:sp>
    </p:spTree>
    <p:extLst>
      <p:ext uri="{BB962C8B-B14F-4D97-AF65-F5344CB8AC3E}">
        <p14:creationId xmlns:p14="http://schemas.microsoft.com/office/powerpoint/2010/main" val="285380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9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8293" y="601001"/>
            <a:ext cx="699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Del mismo modo, en las páginas de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Visitas, Noticias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Galería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también se utiliza un funcionamiento muy parecido y también puede abrirse el contenido desde la página principal de la sección, pero esta vez, se hará en un </a:t>
            </a:r>
            <a:r>
              <a:rPr lang="es-ES" sz="1400" i="1" dirty="0">
                <a:latin typeface="Arial" panose="020B0604020202020204" pitchFamily="34" charset="0"/>
                <a:cs typeface="Arial" panose="020B0604020202020204" pitchFamily="34" charset="0"/>
              </a:rPr>
              <a:t>modal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7" y="1541253"/>
            <a:ext cx="7200000" cy="5760000"/>
          </a:xfrm>
          <a:prstGeom prst="rect">
            <a:avLst/>
          </a:prstGeom>
        </p:spPr>
      </p:pic>
      <p:cxnSp>
        <p:nvCxnSpPr>
          <p:cNvPr id="15" name="Conector recto 14"/>
          <p:cNvCxnSpPr>
            <a:cxnSpLocks/>
          </p:cNvCxnSpPr>
          <p:nvPr/>
        </p:nvCxnSpPr>
        <p:spPr>
          <a:xfrm flipH="1" flipV="1">
            <a:off x="3484006" y="3899705"/>
            <a:ext cx="894452" cy="2251708"/>
          </a:xfrm>
          <a:prstGeom prst="line">
            <a:avLst/>
          </a:prstGeom>
          <a:ln w="28575">
            <a:solidFill>
              <a:srgbClr val="2E6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80504B08-D265-4762-9180-C91EAC8AD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755" y="6035398"/>
            <a:ext cx="4203846" cy="2183683"/>
          </a:xfrm>
          <a:prstGeom prst="rect">
            <a:avLst/>
          </a:prstGeom>
          <a:ln w="38100">
            <a:solidFill>
              <a:srgbClr val="2E6CA4"/>
            </a:solidFill>
          </a:ln>
        </p:spPr>
      </p:pic>
    </p:spTree>
    <p:extLst>
      <p:ext uri="{BB962C8B-B14F-4D97-AF65-F5344CB8AC3E}">
        <p14:creationId xmlns:p14="http://schemas.microsoft.com/office/powerpoint/2010/main" val="3205433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98293" y="601001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Por último, si eres uno de los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administradores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estarás autorizado para ver absolutamente todo el contenido y además,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crearlo y borrarlo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desde la propia web.</a:t>
            </a:r>
            <a:endParaRPr lang="es-ES" sz="1400" b="1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b="38285"/>
          <a:stretch/>
        </p:blipFill>
        <p:spPr>
          <a:xfrm>
            <a:off x="179837" y="1339665"/>
            <a:ext cx="7200000" cy="35548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511235" y="1284245"/>
            <a:ext cx="748146" cy="393457"/>
          </a:xfrm>
          <a:prstGeom prst="rect">
            <a:avLst/>
          </a:prstGeom>
          <a:noFill/>
          <a:ln w="28575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331125" y="3580295"/>
            <a:ext cx="526473" cy="276877"/>
          </a:xfrm>
          <a:prstGeom prst="rect">
            <a:avLst/>
          </a:prstGeom>
          <a:noFill/>
          <a:ln w="28575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13"/>
          <p:cNvCxnSpPr>
            <a:cxnSpLocks/>
            <a:endCxn id="20" idx="2"/>
          </p:cNvCxnSpPr>
          <p:nvPr/>
        </p:nvCxnSpPr>
        <p:spPr>
          <a:xfrm flipV="1">
            <a:off x="4790798" y="3069914"/>
            <a:ext cx="2008469" cy="2065605"/>
          </a:xfrm>
          <a:prstGeom prst="line">
            <a:avLst/>
          </a:prstGeom>
          <a:ln w="28575">
            <a:solidFill>
              <a:srgbClr val="2E6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/>
          <a:srcRect l="24925" r="25409"/>
          <a:stretch/>
        </p:blipFill>
        <p:spPr>
          <a:xfrm>
            <a:off x="2424545" y="3642223"/>
            <a:ext cx="2609943" cy="4203997"/>
          </a:xfrm>
          <a:prstGeom prst="rect">
            <a:avLst/>
          </a:prstGeom>
          <a:ln w="28575">
            <a:solidFill>
              <a:srgbClr val="2E6CA4"/>
            </a:solidFill>
          </a:ln>
        </p:spPr>
      </p:pic>
      <p:sp>
        <p:nvSpPr>
          <p:cNvPr id="20" name="Rectángulo 19"/>
          <p:cNvSpPr/>
          <p:nvPr/>
        </p:nvSpPr>
        <p:spPr>
          <a:xfrm>
            <a:off x="6549444" y="2925914"/>
            <a:ext cx="499645" cy="144000"/>
          </a:xfrm>
          <a:prstGeom prst="rect">
            <a:avLst/>
          </a:prstGeom>
          <a:noFill/>
          <a:ln w="28575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298293" y="7983926"/>
            <a:ext cx="6996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En resumen, los roles que hay en nuestra web son los siguientes: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 sin autentificar: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puede ver todo el contenido salvo noticias y galería y no puede añadir a la cesta productos de la tienda.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 registrado (normal):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puede ver todo el contenido y publicar experiencias en la galería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 registrado (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puede crear, borrar y ver todo el contenido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FED46D5-60C8-4E74-82E1-92B970AC42F9}"/>
              </a:ext>
            </a:extLst>
          </p:cNvPr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88329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4. Validaciones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0945" y="1731813"/>
            <a:ext cx="699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Para una mayor calidad en el código de nuestra web, la hemos pasado por varios validadores, como se explica a continuación: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15640" y="2437928"/>
            <a:ext cx="2077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4.1 Validador HTML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3878583" y="3171205"/>
            <a:ext cx="32398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código de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Tursitea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se ha validado desde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https://validator.w3.org/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para averiguar los errores HTML y solucionarlos según las recomendaciones indicadas,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 excepción de los siguientes errores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endParaRPr lang="es-ES" sz="1400" b="1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b="1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15B1BE-B309-4525-B8C9-133B18893019}"/>
              </a:ext>
            </a:extLst>
          </p:cNvPr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11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4F3D25-3A69-47C5-9BB8-6BC16EC2C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40" y="2780230"/>
            <a:ext cx="3462943" cy="2258940"/>
          </a:xfrm>
          <a:prstGeom prst="rect">
            <a:avLst/>
          </a:prstGeom>
        </p:spPr>
      </p:pic>
      <p:sp>
        <p:nvSpPr>
          <p:cNvPr id="18" name="Rectángulo 17">
            <a:extLst>
              <a:ext uri="{FF2B5EF4-FFF2-40B4-BE49-F238E27FC236}">
                <a16:creationId xmlns:a16="http://schemas.microsoft.com/office/drawing/2014/main" id="{0A7506C6-817A-48C9-9390-1FEFAE8A2D69}"/>
              </a:ext>
            </a:extLst>
          </p:cNvPr>
          <p:cNvSpPr/>
          <p:nvPr/>
        </p:nvSpPr>
        <p:spPr>
          <a:xfrm>
            <a:off x="415640" y="6900196"/>
            <a:ext cx="1928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4.2 Validador PHP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C4121C8-B6D8-459B-AE33-735DA58AB98E}"/>
              </a:ext>
            </a:extLst>
          </p:cNvPr>
          <p:cNvSpPr txBox="1"/>
          <p:nvPr/>
        </p:nvSpPr>
        <p:spPr>
          <a:xfrm>
            <a:off x="415640" y="7504050"/>
            <a:ext cx="27847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Del mismo modo, el código PHP se ha comprobado y corregido desde el validador  web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https://phpcodechecker.com/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A9DE24-3F79-45E2-9109-5B6039260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631" y="7153658"/>
            <a:ext cx="3927860" cy="1854454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B2AF6242-802B-4137-9C69-DCBF9B8E7AB8}"/>
              </a:ext>
            </a:extLst>
          </p:cNvPr>
          <p:cNvSpPr txBox="1"/>
          <p:nvPr/>
        </p:nvSpPr>
        <p:spPr>
          <a:xfrm>
            <a:off x="33460" y="5119214"/>
            <a:ext cx="7316377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En páginas como por ejemplo la de museos, el tipo de input “time” no es soportado por todos los navegadores.</a:t>
            </a:r>
          </a:p>
          <a:p>
            <a:pPr lvl="1" algn="just"/>
            <a:endParaRPr lang="es-E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En carrusel.html, footer.html, y círculos.html, faltan las etiquetas de HTML, pero no son necesarias porque estas páginas siempre son llamadas desde otras que las incluyen, como por ejemplo home.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584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15B1BE-B309-4525-B8C9-133B18893019}"/>
              </a:ext>
            </a:extLst>
          </p:cNvPr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12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FE9CDE3-7BC9-4F16-B643-5480439F19F6}"/>
              </a:ext>
            </a:extLst>
          </p:cNvPr>
          <p:cNvSpPr/>
          <p:nvPr/>
        </p:nvSpPr>
        <p:spPr>
          <a:xfrm>
            <a:off x="415640" y="604731"/>
            <a:ext cx="20776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4.3 Validador HTML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ECBBCB7-0081-48E4-ADA8-39DDB5E9DB3E}"/>
              </a:ext>
            </a:extLst>
          </p:cNvPr>
          <p:cNvSpPr txBox="1"/>
          <p:nvPr/>
        </p:nvSpPr>
        <p:spPr>
          <a:xfrm>
            <a:off x="415639" y="4884772"/>
            <a:ext cx="67748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Finalmente, hemos querido hacer de Turistea una web accesible. Para ello hemos evaluado el nivel de accesibilidad mediante el validador de código HTML y CSS de la web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http://www.tawdis.net/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ES" sz="14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Como resultado, NO se han encontrado problemas de accesibilidad y nuestra página web tiene un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nivel AA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por lo que se considera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accesible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s-ES" sz="1400" b="1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ES" sz="1400" b="1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613E2A-B97A-4FB7-AD8D-48108DC25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672" y="1170368"/>
            <a:ext cx="5033496" cy="348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93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source tre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47" y="3285496"/>
            <a:ext cx="1354864" cy="13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460" y="35263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5. Organización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0945" y="1620973"/>
            <a:ext cx="69965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5.1 ¿Cómo nos hemos organizado?</a:t>
            </a: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Para nuestro proyecto hemos hecho uso de la plataforma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un repositorio que además permite llevar un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control de versiones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sobre los archivos que se van añadiendo, con lo que podíamos tener el control de todos los cambios que siempre explicábamos en el </a:t>
            </a:r>
            <a:r>
              <a:rPr lang="es-E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738555" y="3124742"/>
            <a:ext cx="32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https://github.com/paloguti/Turistea</a:t>
            </a:r>
            <a:endParaRPr lang="es-ES" sz="1400" dirty="0"/>
          </a:p>
        </p:txBody>
      </p:sp>
      <p:pic>
        <p:nvPicPr>
          <p:cNvPr id="5122" name="Picture 2" descr="Resultado de imagen de gith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4" y="3044511"/>
            <a:ext cx="893337" cy="89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/>
          <p:cNvSpPr txBox="1"/>
          <p:nvPr/>
        </p:nvSpPr>
        <p:spPr>
          <a:xfrm>
            <a:off x="2738555" y="3592858"/>
            <a:ext cx="4091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 nos hemos ayudado de la aplicación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SourceTree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para subir y descargar los cambios de una manera mucho más sencilla e intuitiva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81564" y="4577655"/>
            <a:ext cx="6996546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5.2 ¿Qué aplicaciones de desarrollo hemos utilizado?</a:t>
            </a: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Para la creación de Turistea, hemos trabajado siempre desde un servidor local (</a:t>
            </a:r>
            <a:r>
              <a:rPr lang="es-ES" sz="1400" i="1" dirty="0">
                <a:latin typeface="Arial" panose="020B0604020202020204" pitchFamily="34" charset="0"/>
                <a:cs typeface="Arial" panose="020B0604020202020204" pitchFamily="34" charset="0"/>
              </a:rPr>
              <a:t>mediante </a:t>
            </a:r>
            <a:r>
              <a:rPr lang="es-ES" sz="1400" b="1" i="1" dirty="0">
                <a:latin typeface="Arial" panose="020B0604020202020204" pitchFamily="34" charset="0"/>
                <a:cs typeface="Arial" panose="020B0604020202020204" pitchFamily="34" charset="0"/>
              </a:rPr>
              <a:t>XAMPP</a:t>
            </a:r>
            <a:r>
              <a:rPr lang="es-ES" sz="1400" i="1" dirty="0">
                <a:latin typeface="Arial" panose="020B0604020202020204" pitchFamily="34" charset="0"/>
                <a:cs typeface="Arial" panose="020B0604020202020204" pitchFamily="34" charset="0"/>
              </a:rPr>
              <a:t>, como se explica en el punto 7 de esta memoria).</a:t>
            </a:r>
          </a:p>
          <a:p>
            <a:pPr algn="just"/>
            <a:endParaRPr lang="es-E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Para la programación web hemos utilizado editores de texto como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Notepad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, Sublime Text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Brackets.</a:t>
            </a: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Para el diseño de la página web hemos utilizado las librerías de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un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 código libre que facilita la creación de páginas web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responsive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E15B1BE-B309-4525-B8C9-133B18893019}"/>
              </a:ext>
            </a:extLst>
          </p:cNvPr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13</a:t>
            </a:r>
          </a:p>
        </p:txBody>
      </p:sp>
      <p:pic>
        <p:nvPicPr>
          <p:cNvPr id="14" name="Picture 10" descr="Resultado de imagen de notepad++">
            <a:extLst>
              <a:ext uri="{FF2B5EF4-FFF2-40B4-BE49-F238E27FC236}">
                <a16:creationId xmlns:a16="http://schemas.microsoft.com/office/drawing/2014/main" id="{087BFC7B-5E1B-4F94-B1C7-20F2F571C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625" y="7048282"/>
            <a:ext cx="1147422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2" descr="Resultado de imagen de sublime text logo">
            <a:extLst>
              <a:ext uri="{FF2B5EF4-FFF2-40B4-BE49-F238E27FC236}">
                <a16:creationId xmlns:a16="http://schemas.microsoft.com/office/drawing/2014/main" id="{2FDE7A7F-62A7-4172-8D8F-B6E5E4528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061" y="7078123"/>
            <a:ext cx="753551" cy="7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0" descr="Resultado de imagen de brackets logo">
            <a:extLst>
              <a:ext uri="{FF2B5EF4-FFF2-40B4-BE49-F238E27FC236}">
                <a16:creationId xmlns:a16="http://schemas.microsoft.com/office/drawing/2014/main" id="{15FBD703-0024-46A9-9A15-2D717126B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426" y="6975530"/>
            <a:ext cx="1612867" cy="92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6DA97D48-503A-41AE-9618-0027B7C2E88D}"/>
              </a:ext>
            </a:extLst>
          </p:cNvPr>
          <p:cNvSpPr txBox="1"/>
          <p:nvPr/>
        </p:nvSpPr>
        <p:spPr>
          <a:xfrm>
            <a:off x="281564" y="8276537"/>
            <a:ext cx="699654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5.3 Servidor</a:t>
            </a: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Finalmente, cuando la web estaba ya desarrollada, se alojó en un servidor para mayor comodidad y es accesible desde la dirección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www.Turistea.ichthus.es</a:t>
            </a: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n de que es bootstrap">
            <a:extLst>
              <a:ext uri="{FF2B5EF4-FFF2-40B4-BE49-F238E27FC236}">
                <a16:creationId xmlns:a16="http://schemas.microsoft.com/office/drawing/2014/main" id="{85D16610-9D2F-46CA-B326-091E59871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719" y="7078123"/>
            <a:ext cx="1669103" cy="77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Resultado de imagen de xampp">
            <a:extLst>
              <a:ext uri="{FF2B5EF4-FFF2-40B4-BE49-F238E27FC236}">
                <a16:creationId xmlns:a16="http://schemas.microsoft.com/office/drawing/2014/main" id="{B884DDC5-D524-4E91-81E8-671381BEE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4" y="6993671"/>
            <a:ext cx="741003" cy="93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956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6. Base de datos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0945" y="1731813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funcionamiento de nuestra web no sería posible sin una base de datos detrás que almacene toda la información, usuarios, etc.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Nuestra base de datos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Turistea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cuenta con las siguientes tablas: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43" t="34684" r="82773" b="42179"/>
          <a:stretch/>
        </p:blipFill>
        <p:spPr>
          <a:xfrm>
            <a:off x="5577513" y="2192047"/>
            <a:ext cx="1709978" cy="18857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43" t="17044" r="27426" b="26143"/>
          <a:stretch/>
        </p:blipFill>
        <p:spPr>
          <a:xfrm>
            <a:off x="290945" y="2930711"/>
            <a:ext cx="6209834" cy="582536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777570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460" y="365166"/>
            <a:ext cx="7526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2E6CA4"/>
                </a:solidFill>
                <a:latin typeface="Forte" panose="03060902040502070203" pitchFamily="66" charset="0"/>
              </a:rPr>
              <a:t>7.  Arquitectura del proyecto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8293" y="2186460"/>
            <a:ext cx="699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Nuestro proyecto presenta la siguiente arquitectura y estructura de carpetas: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15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7D45BE-7314-43F5-87D0-4FF1B07D8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746" t="10243" r="55099" b="27059"/>
          <a:stretch/>
        </p:blipFill>
        <p:spPr>
          <a:xfrm>
            <a:off x="471055" y="3586154"/>
            <a:ext cx="3681396" cy="5926763"/>
          </a:xfrm>
          <a:prstGeom prst="roundRect">
            <a:avLst>
              <a:gd name="adj" fmla="val 4624"/>
            </a:avLst>
          </a:prstGeom>
          <a:ln w="38100">
            <a:solidFill>
              <a:srgbClr val="2E6CA4"/>
            </a:solidFill>
          </a:ln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93D3248-B925-45C9-AAE6-F15CD24B4CAB}"/>
              </a:ext>
            </a:extLst>
          </p:cNvPr>
          <p:cNvSpPr/>
          <p:nvPr/>
        </p:nvSpPr>
        <p:spPr>
          <a:xfrm>
            <a:off x="4336471" y="4063053"/>
            <a:ext cx="2812473" cy="902717"/>
          </a:xfrm>
          <a:prstGeom prst="roundRect">
            <a:avLst>
              <a:gd name="adj" fmla="val 11755"/>
            </a:avLst>
          </a:prstGeom>
          <a:solidFill>
            <a:srgbClr val="2E6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ficheros de funciones se encuentran en las carpetas de Ajax y </a:t>
            </a:r>
            <a:r>
              <a:rPr lang="es-E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530A840F-ACF3-4FDD-961C-948D91AB1406}"/>
              </a:ext>
            </a:extLst>
          </p:cNvPr>
          <p:cNvSpPr/>
          <p:nvPr/>
        </p:nvSpPr>
        <p:spPr>
          <a:xfrm>
            <a:off x="4336470" y="5224160"/>
            <a:ext cx="2812473" cy="1115698"/>
          </a:xfrm>
          <a:prstGeom prst="roundRect">
            <a:avLst>
              <a:gd name="adj" fmla="val 11755"/>
            </a:avLst>
          </a:prstGeom>
          <a:solidFill>
            <a:srgbClr val="2E6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fuentes, </a:t>
            </a:r>
            <a:r>
              <a:rPr lang="es-E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el código de </a:t>
            </a:r>
            <a:r>
              <a:rPr lang="es-E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se encuentran en sus respectivas carpetas.</a:t>
            </a:r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A704336F-D250-4B84-9351-477DC044063A}"/>
              </a:ext>
            </a:extLst>
          </p:cNvPr>
          <p:cNvSpPr/>
          <p:nvPr/>
        </p:nvSpPr>
        <p:spPr>
          <a:xfrm>
            <a:off x="4336471" y="6564390"/>
            <a:ext cx="2812473" cy="1568233"/>
          </a:xfrm>
          <a:prstGeom prst="roundRect">
            <a:avLst>
              <a:gd name="adj" fmla="val 11755"/>
            </a:avLst>
          </a:prstGeom>
          <a:solidFill>
            <a:srgbClr val="2E6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imágenes están separadas en distintas carpetas según la sección a la que corresponden.</a:t>
            </a:r>
          </a:p>
          <a:p>
            <a:pPr algn="ctr"/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esta forma se mantiene el orden incluso a la hora de subir nuevas imágenes para crear contenido.</a:t>
            </a: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3FA45B24-F9C5-4A4A-BE05-B101FA4C0A66}"/>
              </a:ext>
            </a:extLst>
          </p:cNvPr>
          <p:cNvSpPr/>
          <p:nvPr/>
        </p:nvSpPr>
        <p:spPr>
          <a:xfrm>
            <a:off x="4336471" y="8391013"/>
            <a:ext cx="2812473" cy="1115698"/>
          </a:xfrm>
          <a:prstGeom prst="roundRect">
            <a:avLst>
              <a:gd name="adj" fmla="val 11755"/>
            </a:avLst>
          </a:prstGeom>
          <a:solidFill>
            <a:srgbClr val="2E6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 páginas de código HTML y PHP se encuentran directamente en el directorio principal Turistea.</a:t>
            </a:r>
          </a:p>
        </p:txBody>
      </p:sp>
      <p:pic>
        <p:nvPicPr>
          <p:cNvPr id="7" name="Picture 2" descr="Resultado de imagen de icono carpeta windows">
            <a:extLst>
              <a:ext uri="{FF2B5EF4-FFF2-40B4-BE49-F238E27FC236}">
                <a16:creationId xmlns:a16="http://schemas.microsoft.com/office/drawing/2014/main" id="{A478E1AF-98DA-4FF1-BAD5-47DA40BFB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47" y="2651095"/>
            <a:ext cx="976624" cy="97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Logo">
            <a:extLst>
              <a:ext uri="{FF2B5EF4-FFF2-40B4-BE49-F238E27FC236}">
                <a16:creationId xmlns:a16="http://schemas.microsoft.com/office/drawing/2014/main" id="{E6E3560C-7E25-4A9D-A12B-75B384B96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481" y="2661038"/>
            <a:ext cx="1478766" cy="7998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168D895-2529-4328-A7ED-52353258F6F6}"/>
              </a:ext>
            </a:extLst>
          </p:cNvPr>
          <p:cNvSpPr txBox="1"/>
          <p:nvPr/>
        </p:nvSpPr>
        <p:spPr>
          <a:xfrm>
            <a:off x="3106552" y="2791600"/>
            <a:ext cx="21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2E6CA4"/>
                </a:solidFill>
                <a:latin typeface="Forte" panose="03060902040502070203" pitchFamily="66" charset="0"/>
              </a:rPr>
              <a:t>: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28F8F88-4115-4E5B-BD3C-3E08CAD43DB5}"/>
              </a:ext>
            </a:extLst>
          </p:cNvPr>
          <p:cNvSpPr txBox="1"/>
          <p:nvPr/>
        </p:nvSpPr>
        <p:spPr>
          <a:xfrm>
            <a:off x="1492080" y="2736972"/>
            <a:ext cx="215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2E6CA4"/>
                </a:solidFill>
                <a:latin typeface="Forte" panose="03060902040502070203" pitchFamily="66" charset="0"/>
              </a:rPr>
              <a:t>/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51ABD953-63F3-4793-8C5B-CE62718B78C9}"/>
              </a:ext>
            </a:extLst>
          </p:cNvPr>
          <p:cNvSpPr/>
          <p:nvPr/>
        </p:nvSpPr>
        <p:spPr>
          <a:xfrm>
            <a:off x="4336470" y="2992583"/>
            <a:ext cx="2812473" cy="980910"/>
          </a:xfrm>
          <a:prstGeom prst="roundRect">
            <a:avLst>
              <a:gd name="adj" fmla="val 11755"/>
            </a:avLst>
          </a:prstGeom>
          <a:solidFill>
            <a:srgbClr val="2E6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Carpeta </a:t>
            </a:r>
            <a:r>
              <a:rPr lang="es-ES" sz="1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s-E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donde se encuentra un archivo con los credenciales y conexión a la base de datos.</a:t>
            </a:r>
          </a:p>
        </p:txBody>
      </p:sp>
    </p:spTree>
    <p:extLst>
      <p:ext uri="{BB962C8B-B14F-4D97-AF65-F5344CB8AC3E}">
        <p14:creationId xmlns:p14="http://schemas.microsoft.com/office/powerpoint/2010/main" val="1805841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460" y="283367"/>
            <a:ext cx="75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2E6CA4"/>
                </a:solidFill>
                <a:latin typeface="Forte" panose="03060902040502070203" pitchFamily="66" charset="0"/>
              </a:rPr>
              <a:t>8. Instalación en local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0945" y="1454717"/>
            <a:ext cx="699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Para instalar nuestro proyecto en un servidor local y así tener un entorno de desarrollo, se han de seguir los siguientes pasos: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16</a:t>
            </a:r>
          </a:p>
        </p:txBody>
      </p:sp>
      <p:pic>
        <p:nvPicPr>
          <p:cNvPr id="1028" name="Picture 4" descr="Resultado de imagen de xam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433" y="2225957"/>
            <a:ext cx="1147422" cy="145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phpmyadmi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94" y="4675459"/>
            <a:ext cx="1533600" cy="80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16" y="3663505"/>
            <a:ext cx="1445478" cy="1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2680022" y="2258256"/>
            <a:ext cx="36070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1. Instalamos la aplicación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XAMPP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que nos permite levantar un servidor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APACHE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en local y utilizar la aplicación de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para manejar nuestra base de datos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4012566" y="6303852"/>
            <a:ext cx="2485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3. Importar la base de datos de Turistea en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localhost/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43345" y="3982404"/>
            <a:ext cx="4040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2. Configurar XAMPP (recomendable utilizar el ejecutable xampp_setup.exe) y arrancarlo con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xampp_start.exe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o desde la interfaz de control xampp_control.exe. 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Poner todos los archivos del proyecto en la carpeta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htdocs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l="17863" t="-1" r="4798" b="40757"/>
          <a:stretch/>
        </p:blipFill>
        <p:spPr>
          <a:xfrm>
            <a:off x="445691" y="5753777"/>
            <a:ext cx="3388540" cy="210456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92147" y="8272008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¡Ya está todo listo! </a:t>
            </a:r>
          </a:p>
          <a:p>
            <a:pPr algn="ctr"/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Ahora puedes acceder a la versión en local desde localhost, aunque recuerda que también estamos en www.turistea.ichthus.es. </a:t>
            </a:r>
            <a:endParaRPr lang="es-ES" sz="1400" b="1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57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79528"/>
            <a:ext cx="7559676" cy="131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0. Índice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290945" y="1884219"/>
            <a:ext cx="699654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0, Índice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--------------------------------------------------------------------------- 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1. Introducción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------------------------------------------------------------------- 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2. Mapa del sitio 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3. Vistas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--------------------------------------------------------------------------- 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4. Validaciones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-----------------------------------------------------------------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5. Organización 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6. Base de datos 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7. Arquitectura del proyecto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8. Instalación en local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319347" y="1884218"/>
            <a:ext cx="10651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13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14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15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16</a:t>
            </a:r>
          </a:p>
        </p:txBody>
      </p:sp>
    </p:spTree>
    <p:extLst>
      <p:ext uri="{BB962C8B-B14F-4D97-AF65-F5344CB8AC3E}">
        <p14:creationId xmlns:p14="http://schemas.microsoft.com/office/powerpoint/2010/main" val="134102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0945" y="1884219"/>
            <a:ext cx="699654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Nuestro proyecto es la página web Turistea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www.turistea.ichthus.es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una plataforma que brinda a los usuarios la oportunidad de conocer Madrid casi sin moverse de la pantalla, además de  aconsejarte como recorrer la ciudad o cómo pasar el día por sus sitios más turísticos.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En Turistea encontrarás información sobre los lugares emblemáticos, monumentos, restaurantes, museos, cines y parques temáticos más famosos de Madrid; así como una detallada lista de rutas turísticas recomendadas para que puedas recorrerlos.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Además, Turistea también cuenta con una sección de noticias para que te enteres de todo lo que ocurre en la ciudad.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Por último, cando termines tu visita no olvides subir nuestra experiencia a la galería ni llevarte alguno de los increíbles souvenirs que puedes comprar en nuestra tienda.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¡Que disfrutes de la visita!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1. Introducción</a:t>
            </a:r>
          </a:p>
        </p:txBody>
      </p:sp>
      <p:pic>
        <p:nvPicPr>
          <p:cNvPr id="3074" name="Picture 2" descr="Resultado de imagen de madrid coll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60" y="5428618"/>
            <a:ext cx="3940303" cy="394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9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0945" y="1884219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primer tour es por nuestra web. Seguro que no lo necesitas porque es realmente intuitiva, pero siempre viene bien. ¡Presta atención! 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2. Mapa del sitio</a:t>
            </a:r>
          </a:p>
        </p:txBody>
      </p:sp>
      <p:pic>
        <p:nvPicPr>
          <p:cNvPr id="4098" name="Picture 2" descr="Imagen Notici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3F2F4"/>
              </a:clrFrom>
              <a:clrTo>
                <a:srgbClr val="F3F2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7515492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59473" y="7870875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 todos modos, si en algún momento te pierdes, puedes verlo haciendo clic en “Diseño”, en el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 nuestra web.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t="89795" r="65217" b="3496"/>
          <a:stretch/>
        </p:blipFill>
        <p:spPr>
          <a:xfrm>
            <a:off x="1027582" y="8538199"/>
            <a:ext cx="5105970" cy="912054"/>
          </a:xfrm>
          <a:prstGeom prst="rect">
            <a:avLst/>
          </a:prstGeom>
        </p:spPr>
      </p:pic>
      <p:sp>
        <p:nvSpPr>
          <p:cNvPr id="3" name="Flecha: hacia abajo 2"/>
          <p:cNvSpPr/>
          <p:nvPr/>
        </p:nvSpPr>
        <p:spPr>
          <a:xfrm rot="16200000">
            <a:off x="1137110" y="8876165"/>
            <a:ext cx="424794" cy="560717"/>
          </a:xfrm>
          <a:prstGeom prst="downArrow">
            <a:avLst>
              <a:gd name="adj1" fmla="val 50000"/>
              <a:gd name="adj2" fmla="val 75892"/>
            </a:avLst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796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0945" y="1565555"/>
            <a:ext cx="69965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Lo primero que encuentras al entrar en Turistea es nuestra Home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Desde el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carrusel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 los tres botones de abajo puedes entrar a las páginas de visitas, gastronomía y rutas de la ciudad.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Desde la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barra de navegación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puedes acceder a páginas como ¿Quiénes somos? y ¿Qué es Turistea? Para que puedas ir conociéndonos; y a los Teatros, Museos, Parques Temáticos y Cines por si prefieres ir al grano. Por supuesto, también desde esta misma barra puedes registrarte o iniciar sesión si quieres disfrutar de todo el contenido.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567" y="4020147"/>
            <a:ext cx="7200000" cy="5760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3. Vistas</a:t>
            </a:r>
          </a:p>
        </p:txBody>
      </p:sp>
    </p:spTree>
    <p:extLst>
      <p:ext uri="{BB962C8B-B14F-4D97-AF65-F5344CB8AC3E}">
        <p14:creationId xmlns:p14="http://schemas.microsoft.com/office/powerpoint/2010/main" val="226339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8293" y="601001"/>
            <a:ext cx="699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Si continúas bajando en la página podrás acceder a la sección de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noticias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a la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galería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 experiencias y a nuestra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tienda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 recuerdos, aunque es importante que sepas que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solamente podrás hacerlo si has iniciado sesión previamente.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96567" y="1555108"/>
            <a:ext cx="7200000" cy="7813813"/>
            <a:chOff x="-2" y="2322036"/>
            <a:chExt cx="7559676" cy="78138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2322036"/>
              <a:ext cx="7559675" cy="604774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t="59196"/>
            <a:stretch/>
          </p:blipFill>
          <p:spPr>
            <a:xfrm>
              <a:off x="-2" y="7668109"/>
              <a:ext cx="7559675" cy="246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96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6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330745" y="349484"/>
            <a:ext cx="69965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Páginas de inicio de sesión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index_login.php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 registro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index_registro.php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cuyos formularios se validan con las funciones 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validaLogin.php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validaRegistro.php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que se encuentran en la carpeta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functions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207350"/>
            <a:ext cx="3600000" cy="288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18" y="1207350"/>
            <a:ext cx="3600000" cy="288000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71F37DCE-36DA-4A46-A190-0137DEDB3E26}"/>
              </a:ext>
            </a:extLst>
          </p:cNvPr>
          <p:cNvSpPr txBox="1"/>
          <p:nvPr/>
        </p:nvSpPr>
        <p:spPr>
          <a:xfrm>
            <a:off x="330745" y="4216028"/>
            <a:ext cx="699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Las páginas de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rutas, teatros, museos, parques temáticos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cines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mantienen más o menos el mismo estilo. Un listado desde el cuál puedes acceder a otra página con toda la información de cada uno de ellos en concreto.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FCD63C6D-F8BB-4FDA-831A-62EABC762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37" y="5170135"/>
            <a:ext cx="5055535" cy="4044428"/>
          </a:xfrm>
          <a:prstGeom prst="rect">
            <a:avLst/>
          </a:prstGeom>
        </p:spPr>
      </p:pic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5FCAAB5B-7D53-446E-BEDB-C25BA139E85B}"/>
              </a:ext>
            </a:extLst>
          </p:cNvPr>
          <p:cNvCxnSpPr/>
          <p:nvPr/>
        </p:nvCxnSpPr>
        <p:spPr>
          <a:xfrm flipV="1">
            <a:off x="951978" y="5800951"/>
            <a:ext cx="4677040" cy="1912035"/>
          </a:xfrm>
          <a:prstGeom prst="line">
            <a:avLst/>
          </a:prstGeom>
          <a:ln w="28575">
            <a:solidFill>
              <a:srgbClr val="2E6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n 25">
            <a:extLst>
              <a:ext uri="{FF2B5EF4-FFF2-40B4-BE49-F238E27FC236}">
                <a16:creationId xmlns:a16="http://schemas.microsoft.com/office/drawing/2014/main" id="{5212D8A8-02E6-4925-B712-A1437E3D96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11" r="37698"/>
          <a:stretch/>
        </p:blipFill>
        <p:spPr>
          <a:xfrm>
            <a:off x="5583410" y="4944188"/>
            <a:ext cx="1400107" cy="4630075"/>
          </a:xfrm>
          <a:prstGeom prst="rect">
            <a:avLst/>
          </a:prstGeom>
          <a:ln w="28575">
            <a:solidFill>
              <a:srgbClr val="2E6CA4"/>
            </a:solidFill>
          </a:ln>
        </p:spPr>
      </p:pic>
    </p:spTree>
    <p:extLst>
      <p:ext uri="{BB962C8B-B14F-4D97-AF65-F5344CB8AC3E}">
        <p14:creationId xmlns:p14="http://schemas.microsoft.com/office/powerpoint/2010/main" val="187915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BD35EB4-6627-42E2-AB57-36D4B393799B}"/>
              </a:ext>
            </a:extLst>
          </p:cNvPr>
          <p:cNvSpPr/>
          <p:nvPr/>
        </p:nvSpPr>
        <p:spPr>
          <a:xfrm>
            <a:off x="271934" y="1607127"/>
            <a:ext cx="6996546" cy="7869382"/>
          </a:xfrm>
          <a:prstGeom prst="roundRect">
            <a:avLst>
              <a:gd name="adj" fmla="val 3598"/>
            </a:avLst>
          </a:prstGeom>
          <a:ln w="28575">
            <a:solidFill>
              <a:srgbClr val="2E6CA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7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A201318-0664-480C-B3CC-CA8FAECBA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08"/>
          <a:stretch/>
        </p:blipFill>
        <p:spPr>
          <a:xfrm>
            <a:off x="562832" y="2033752"/>
            <a:ext cx="6467469" cy="502866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70ADFB1-D113-4AD1-A1E6-B9A058DB80D5}"/>
              </a:ext>
            </a:extLst>
          </p:cNvPr>
          <p:cNvSpPr txBox="1"/>
          <p:nvPr/>
        </p:nvSpPr>
        <p:spPr>
          <a:xfrm>
            <a:off x="271934" y="322970"/>
            <a:ext cx="699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Para conseguir que estas páginas funcionen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de manera dinámica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se utilizan varias funciones, como podemos ver en el siguiente ejemplo. En este caso la página de Parques temáticos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parques.php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04CF16D-22CE-4183-9E7F-0401B7736704}"/>
              </a:ext>
            </a:extLst>
          </p:cNvPr>
          <p:cNvSpPr txBox="1"/>
          <p:nvPr/>
        </p:nvSpPr>
        <p:spPr>
          <a:xfrm>
            <a:off x="562832" y="7143988"/>
            <a:ext cx="64674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Parques.php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se encarga de incluir el fichero 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funciones.php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y llama a la función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MostrarLugar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($tipo)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pasándole “Parque” como parámetro.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 esta forma, la función ejecuta una consulta SQL para obtener todos los lugares de la tabla lugares </a:t>
            </a:r>
            <a:r>
              <a:rPr lang="es-ES" sz="1400" u="sng" dirty="0">
                <a:latin typeface="Arial" panose="020B0604020202020204" pitchFamily="34" charset="0"/>
                <a:cs typeface="Arial" panose="020B0604020202020204" pitchFamily="34" charset="0"/>
              </a:rPr>
              <a:t>en los que el tipo sea = Parque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y mostrarlos por pantalla utilizando la función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VerUnLugar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($id, $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cont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que recibe por parámetros el ID del lugar que tiene que mostrar y un contador par o impar para saber si colocarlo a la derecha o a la izquierda y así mantener el estilo.</a:t>
            </a:r>
            <a:endParaRPr lang="es-E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D88DF9E-B8A6-4573-8E65-1EDE54E083DD}"/>
              </a:ext>
            </a:extLst>
          </p:cNvPr>
          <p:cNvSpPr/>
          <p:nvPr/>
        </p:nvSpPr>
        <p:spPr>
          <a:xfrm>
            <a:off x="258079" y="1292022"/>
            <a:ext cx="2277302" cy="453596"/>
          </a:xfrm>
          <a:prstGeom prst="roundRect">
            <a:avLst>
              <a:gd name="adj" fmla="val 19456"/>
            </a:avLst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Ejemplo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Parques.php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4BB670-0F12-4CF1-8922-2D47436C2DA1}"/>
              </a:ext>
            </a:extLst>
          </p:cNvPr>
          <p:cNvSpPr txBox="1"/>
          <p:nvPr/>
        </p:nvSpPr>
        <p:spPr>
          <a:xfrm>
            <a:off x="6736756" y="9111648"/>
            <a:ext cx="48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2E6CA4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48764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6BD35EB4-6627-42E2-AB57-36D4B393799B}"/>
              </a:ext>
            </a:extLst>
          </p:cNvPr>
          <p:cNvSpPr/>
          <p:nvPr/>
        </p:nvSpPr>
        <p:spPr>
          <a:xfrm>
            <a:off x="271934" y="720437"/>
            <a:ext cx="6996546" cy="8783782"/>
          </a:xfrm>
          <a:prstGeom prst="roundRect">
            <a:avLst>
              <a:gd name="adj" fmla="val 2806"/>
            </a:avLst>
          </a:prstGeom>
          <a:ln w="28575">
            <a:solidFill>
              <a:srgbClr val="2E6CA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8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04CF16D-22CE-4183-9E7F-0401B7736704}"/>
              </a:ext>
            </a:extLst>
          </p:cNvPr>
          <p:cNvSpPr txBox="1"/>
          <p:nvPr/>
        </p:nvSpPr>
        <p:spPr>
          <a:xfrm>
            <a:off x="494876" y="7511210"/>
            <a:ext cx="64674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Los títulos y fotos del listado están enlazados a la página llamada como el tipo de lugar, en este caso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parque.php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”,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con un parámetro id que indica el lugar que hay que mostrar.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fichero 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Parque.php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a su vez llama a la función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CargarLugar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($id)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funciones.php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que es la que se encarga de imprimir por pantalla toda la información necesaria para la visita </a:t>
            </a:r>
            <a:r>
              <a:rPr lang="es-ES" sz="1400" i="1" dirty="0">
                <a:latin typeface="Arial" panose="020B0604020202020204" pitchFamily="34" charset="0"/>
                <a:cs typeface="Arial" panose="020B0604020202020204" pitchFamily="34" charset="0"/>
              </a:rPr>
              <a:t>(dirección, horarios, precio…)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2D88DF9E-B8A6-4573-8E65-1EDE54E083DD}"/>
              </a:ext>
            </a:extLst>
          </p:cNvPr>
          <p:cNvSpPr/>
          <p:nvPr/>
        </p:nvSpPr>
        <p:spPr>
          <a:xfrm>
            <a:off x="258079" y="363770"/>
            <a:ext cx="2277302" cy="453596"/>
          </a:xfrm>
          <a:prstGeom prst="roundRect">
            <a:avLst>
              <a:gd name="adj" fmla="val 19456"/>
            </a:avLst>
          </a:prstGeom>
          <a:solidFill>
            <a:srgbClr val="2E6CA4"/>
          </a:solidFill>
          <a:ln>
            <a:solidFill>
              <a:srgbClr val="2E6CA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Ejemplo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Parque.php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FA2B7F9-0B2B-4A1A-9183-1A635883E434}"/>
              </a:ext>
            </a:extLst>
          </p:cNvPr>
          <p:cNvSpPr txBox="1"/>
          <p:nvPr/>
        </p:nvSpPr>
        <p:spPr>
          <a:xfrm>
            <a:off x="6736756" y="9111648"/>
            <a:ext cx="484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solidFill>
                  <a:srgbClr val="2E6CA4"/>
                </a:solidFill>
              </a:rPr>
              <a:t>2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DBFBBB1-84F1-437E-9CDA-4FDE8F27711F}"/>
              </a:ext>
            </a:extLst>
          </p:cNvPr>
          <p:cNvGrpSpPr/>
          <p:nvPr/>
        </p:nvGrpSpPr>
        <p:grpSpPr>
          <a:xfrm>
            <a:off x="562832" y="1116204"/>
            <a:ext cx="6420663" cy="6151589"/>
            <a:chOff x="562832" y="1116204"/>
            <a:chExt cx="6420663" cy="615158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08D3700-30A0-4CE0-8F2E-253913BEC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832" y="1116204"/>
              <a:ext cx="6420663" cy="3829869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CE31DD5C-9CA3-493B-B9CA-001B2A8772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6141" r="2116" b="25087"/>
            <a:stretch/>
          </p:blipFill>
          <p:spPr>
            <a:xfrm>
              <a:off x="585367" y="4761945"/>
              <a:ext cx="6286488" cy="2505848"/>
            </a:xfrm>
            <a:prstGeom prst="rect">
              <a:avLst/>
            </a:prstGeom>
          </p:spPr>
        </p:pic>
      </p:grpSp>
      <p:pic>
        <p:nvPicPr>
          <p:cNvPr id="16" name="Imagen 15">
            <a:extLst>
              <a:ext uri="{FF2B5EF4-FFF2-40B4-BE49-F238E27FC236}">
                <a16:creationId xmlns:a16="http://schemas.microsoft.com/office/drawing/2014/main" id="{DD550806-43A5-4DE7-ABFC-1C93E3DCB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27" t="304" r="69172" b="96986"/>
          <a:stretch/>
        </p:blipFill>
        <p:spPr>
          <a:xfrm>
            <a:off x="2236203" y="920684"/>
            <a:ext cx="1372078" cy="403287"/>
          </a:xfrm>
          <a:prstGeom prst="rect">
            <a:avLst/>
          </a:prstGeom>
          <a:ln w="28575">
            <a:solidFill>
              <a:srgbClr val="2E6CA4"/>
            </a:solidFill>
          </a:ln>
        </p:spPr>
      </p:pic>
    </p:spTree>
    <p:extLst>
      <p:ext uri="{BB962C8B-B14F-4D97-AF65-F5344CB8AC3E}">
        <p14:creationId xmlns:p14="http://schemas.microsoft.com/office/powerpoint/2010/main" val="30376422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1653</Words>
  <Application>Microsoft Office PowerPoint</Application>
  <PresentationFormat>Personalizado</PresentationFormat>
  <Paragraphs>142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Forte</vt:lpstr>
      <vt:lpstr>Tw Cen MT Condensed Extra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</dc:creator>
  <cp:lastModifiedBy>Jorge</cp:lastModifiedBy>
  <cp:revision>42</cp:revision>
  <dcterms:created xsi:type="dcterms:W3CDTF">2017-05-29T18:05:13Z</dcterms:created>
  <dcterms:modified xsi:type="dcterms:W3CDTF">2017-06-03T14:50:18Z</dcterms:modified>
</cp:coreProperties>
</file>